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sldIdLst>
    <p:sldId id="256" r:id="rId2"/>
  </p:sldIdLst>
  <p:sldSz cx="9144000" cy="6858000" type="screen4x3"/>
  <p:notesSz cx="6805613"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D2F2"/>
    <a:srgbClr val="FF8F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77" d="100"/>
          <a:sy n="77" d="100"/>
        </p:scale>
        <p:origin x="114" y="14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3AECD1FD-581D-4C7A-A649-9A3D76F0CA27}" type="datetimeFigureOut">
              <a:rPr kumimoji="1" lang="ja-JP" altLang="en-US" smtClean="0"/>
              <a:t>2017/9/4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86856A5-5643-4282-9658-68295B6EFB7A}" type="slidenum">
              <a:rPr kumimoji="1" lang="ja-JP" altLang="en-US" smtClean="0"/>
              <a:t>‹#›</a:t>
            </a:fld>
            <a:endParaRPr kumimoji="1" lang="ja-JP" altLang="en-US"/>
          </a:p>
        </p:txBody>
      </p:sp>
    </p:spTree>
    <p:extLst>
      <p:ext uri="{BB962C8B-B14F-4D97-AF65-F5344CB8AC3E}">
        <p14:creationId xmlns:p14="http://schemas.microsoft.com/office/powerpoint/2010/main" val="26793966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3AECD1FD-581D-4C7A-A649-9A3D76F0CA27}" type="datetimeFigureOut">
              <a:rPr kumimoji="1" lang="ja-JP" altLang="en-US" smtClean="0"/>
              <a:t>2017/9/4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86856A5-5643-4282-9658-68295B6EFB7A}" type="slidenum">
              <a:rPr kumimoji="1" lang="ja-JP" altLang="en-US" smtClean="0"/>
              <a:t>‹#›</a:t>
            </a:fld>
            <a:endParaRPr kumimoji="1" lang="ja-JP" altLang="en-US"/>
          </a:p>
        </p:txBody>
      </p:sp>
    </p:spTree>
    <p:extLst>
      <p:ext uri="{BB962C8B-B14F-4D97-AF65-F5344CB8AC3E}">
        <p14:creationId xmlns:p14="http://schemas.microsoft.com/office/powerpoint/2010/main" val="3938962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3AECD1FD-581D-4C7A-A649-9A3D76F0CA27}" type="datetimeFigureOut">
              <a:rPr kumimoji="1" lang="ja-JP" altLang="en-US" smtClean="0"/>
              <a:t>2017/9/4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86856A5-5643-4282-9658-68295B6EFB7A}" type="slidenum">
              <a:rPr kumimoji="1" lang="ja-JP" altLang="en-US" smtClean="0"/>
              <a:t>‹#›</a:t>
            </a:fld>
            <a:endParaRPr kumimoji="1" lang="ja-JP" altLang="en-US"/>
          </a:p>
        </p:txBody>
      </p:sp>
    </p:spTree>
    <p:extLst>
      <p:ext uri="{BB962C8B-B14F-4D97-AF65-F5344CB8AC3E}">
        <p14:creationId xmlns:p14="http://schemas.microsoft.com/office/powerpoint/2010/main" val="3026106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3AECD1FD-581D-4C7A-A649-9A3D76F0CA27}" type="datetimeFigureOut">
              <a:rPr kumimoji="1" lang="ja-JP" altLang="en-US" smtClean="0"/>
              <a:t>2017/9/4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86856A5-5643-4282-9658-68295B6EFB7A}" type="slidenum">
              <a:rPr kumimoji="1" lang="ja-JP" altLang="en-US" smtClean="0"/>
              <a:t>‹#›</a:t>
            </a:fld>
            <a:endParaRPr kumimoji="1" lang="ja-JP" altLang="en-US"/>
          </a:p>
        </p:txBody>
      </p:sp>
    </p:spTree>
    <p:extLst>
      <p:ext uri="{BB962C8B-B14F-4D97-AF65-F5344CB8AC3E}">
        <p14:creationId xmlns:p14="http://schemas.microsoft.com/office/powerpoint/2010/main" val="4206614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3AECD1FD-581D-4C7A-A649-9A3D76F0CA27}" type="datetimeFigureOut">
              <a:rPr kumimoji="1" lang="ja-JP" altLang="en-US" smtClean="0"/>
              <a:t>2017/9/4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86856A5-5643-4282-9658-68295B6EFB7A}" type="slidenum">
              <a:rPr kumimoji="1" lang="ja-JP" altLang="en-US" smtClean="0"/>
              <a:t>‹#›</a:t>
            </a:fld>
            <a:endParaRPr kumimoji="1" lang="ja-JP" altLang="en-US"/>
          </a:p>
        </p:txBody>
      </p:sp>
    </p:spTree>
    <p:extLst>
      <p:ext uri="{BB962C8B-B14F-4D97-AF65-F5344CB8AC3E}">
        <p14:creationId xmlns:p14="http://schemas.microsoft.com/office/powerpoint/2010/main" val="1901920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3AECD1FD-581D-4C7A-A649-9A3D76F0CA27}" type="datetimeFigureOut">
              <a:rPr kumimoji="1" lang="ja-JP" altLang="en-US" smtClean="0"/>
              <a:t>2017/9/4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86856A5-5643-4282-9658-68295B6EFB7A}" type="slidenum">
              <a:rPr kumimoji="1" lang="ja-JP" altLang="en-US" smtClean="0"/>
              <a:t>‹#›</a:t>
            </a:fld>
            <a:endParaRPr kumimoji="1" lang="ja-JP" altLang="en-US"/>
          </a:p>
        </p:txBody>
      </p:sp>
    </p:spTree>
    <p:extLst>
      <p:ext uri="{BB962C8B-B14F-4D97-AF65-F5344CB8AC3E}">
        <p14:creationId xmlns:p14="http://schemas.microsoft.com/office/powerpoint/2010/main" val="2590212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ECD1FD-581D-4C7A-A649-9A3D76F0CA27}" type="datetimeFigureOut">
              <a:rPr kumimoji="1" lang="ja-JP" altLang="en-US" smtClean="0"/>
              <a:t>2017/9/4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86856A5-5643-4282-9658-68295B6EFB7A}" type="slidenum">
              <a:rPr kumimoji="1" lang="ja-JP" altLang="en-US" smtClean="0"/>
              <a:t>‹#›</a:t>
            </a:fld>
            <a:endParaRPr kumimoji="1" lang="ja-JP" altLang="en-US"/>
          </a:p>
        </p:txBody>
      </p:sp>
    </p:spTree>
    <p:extLst>
      <p:ext uri="{BB962C8B-B14F-4D97-AF65-F5344CB8AC3E}">
        <p14:creationId xmlns:p14="http://schemas.microsoft.com/office/powerpoint/2010/main" val="27408789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3AECD1FD-581D-4C7A-A649-9A3D76F0CA27}" type="datetimeFigureOut">
              <a:rPr kumimoji="1" lang="ja-JP" altLang="en-US" smtClean="0"/>
              <a:t>2017/9/4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86856A5-5643-4282-9658-68295B6EFB7A}" type="slidenum">
              <a:rPr kumimoji="1" lang="ja-JP" altLang="en-US" smtClean="0"/>
              <a:t>‹#›</a:t>
            </a:fld>
            <a:endParaRPr kumimoji="1" lang="ja-JP" altLang="en-US"/>
          </a:p>
        </p:txBody>
      </p:sp>
    </p:spTree>
    <p:extLst>
      <p:ext uri="{BB962C8B-B14F-4D97-AF65-F5344CB8AC3E}">
        <p14:creationId xmlns:p14="http://schemas.microsoft.com/office/powerpoint/2010/main" val="3643136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3AECD1FD-581D-4C7A-A649-9A3D76F0CA27}" type="datetimeFigureOut">
              <a:rPr kumimoji="1" lang="ja-JP" altLang="en-US" smtClean="0"/>
              <a:t>2017/9/4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86856A5-5643-4282-9658-68295B6EFB7A}" type="slidenum">
              <a:rPr kumimoji="1" lang="ja-JP" altLang="en-US" smtClean="0"/>
              <a:t>‹#›</a:t>
            </a:fld>
            <a:endParaRPr kumimoji="1" lang="ja-JP" altLang="en-US"/>
          </a:p>
        </p:txBody>
      </p:sp>
    </p:spTree>
    <p:extLst>
      <p:ext uri="{BB962C8B-B14F-4D97-AF65-F5344CB8AC3E}">
        <p14:creationId xmlns:p14="http://schemas.microsoft.com/office/powerpoint/2010/main" val="173203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3AECD1FD-581D-4C7A-A649-9A3D76F0CA27}" type="datetimeFigureOut">
              <a:rPr kumimoji="1" lang="ja-JP" altLang="en-US" smtClean="0"/>
              <a:t>2017/9/4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86856A5-5643-4282-9658-68295B6EFB7A}" type="slidenum">
              <a:rPr kumimoji="1" lang="ja-JP" altLang="en-US" smtClean="0"/>
              <a:t>‹#›</a:t>
            </a:fld>
            <a:endParaRPr kumimoji="1" lang="ja-JP" altLang="en-US"/>
          </a:p>
        </p:txBody>
      </p:sp>
    </p:spTree>
    <p:extLst>
      <p:ext uri="{BB962C8B-B14F-4D97-AF65-F5344CB8AC3E}">
        <p14:creationId xmlns:p14="http://schemas.microsoft.com/office/powerpoint/2010/main" val="2913350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3AECD1FD-581D-4C7A-A649-9A3D76F0CA27}" type="datetimeFigureOut">
              <a:rPr kumimoji="1" lang="ja-JP" altLang="en-US" smtClean="0"/>
              <a:t>2017/9/4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86856A5-5643-4282-9658-68295B6EFB7A}" type="slidenum">
              <a:rPr kumimoji="1" lang="ja-JP" altLang="en-US" smtClean="0"/>
              <a:t>‹#›</a:t>
            </a:fld>
            <a:endParaRPr kumimoji="1" lang="ja-JP" altLang="en-US"/>
          </a:p>
        </p:txBody>
      </p:sp>
    </p:spTree>
    <p:extLst>
      <p:ext uri="{BB962C8B-B14F-4D97-AF65-F5344CB8AC3E}">
        <p14:creationId xmlns:p14="http://schemas.microsoft.com/office/powerpoint/2010/main" val="3990296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ECD1FD-581D-4C7A-A649-9A3D76F0CA27}" type="datetimeFigureOut">
              <a:rPr kumimoji="1" lang="ja-JP" altLang="en-US" smtClean="0"/>
              <a:t>2017/9/4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6856A5-5643-4282-9658-68295B6EFB7A}" type="slidenum">
              <a:rPr kumimoji="1" lang="ja-JP" altLang="en-US" smtClean="0"/>
              <a:t>‹#›</a:t>
            </a:fld>
            <a:endParaRPr kumimoji="1" lang="ja-JP" altLang="en-US"/>
          </a:p>
        </p:txBody>
      </p:sp>
    </p:spTree>
    <p:extLst>
      <p:ext uri="{BB962C8B-B14F-4D97-AF65-F5344CB8AC3E}">
        <p14:creationId xmlns:p14="http://schemas.microsoft.com/office/powerpoint/2010/main" val="24371230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表 11"/>
          <p:cNvGraphicFramePr>
            <a:graphicFrameLocks noGrp="1"/>
          </p:cNvGraphicFramePr>
          <p:nvPr>
            <p:extLst>
              <p:ext uri="{D42A27DB-BD31-4B8C-83A1-F6EECF244321}">
                <p14:modId xmlns:p14="http://schemas.microsoft.com/office/powerpoint/2010/main" val="1569472542"/>
              </p:ext>
            </p:extLst>
          </p:nvPr>
        </p:nvGraphicFramePr>
        <p:xfrm>
          <a:off x="1019618" y="1814411"/>
          <a:ext cx="6559296" cy="4302760"/>
        </p:xfrm>
        <a:graphic>
          <a:graphicData uri="http://schemas.openxmlformats.org/drawingml/2006/table">
            <a:tbl>
              <a:tblPr firstRow="1" bandRow="1">
                <a:tableStyleId>{5940675A-B579-460E-94D1-54222C63F5DA}</a:tableStyleId>
              </a:tblPr>
              <a:tblGrid>
                <a:gridCol w="2305593">
                  <a:extLst>
                    <a:ext uri="{9D8B030D-6E8A-4147-A177-3AD203B41FA5}">
                      <a16:colId xmlns:a16="http://schemas.microsoft.com/office/drawing/2014/main" val="1887366071"/>
                    </a:ext>
                  </a:extLst>
                </a:gridCol>
                <a:gridCol w="4253703">
                  <a:extLst>
                    <a:ext uri="{9D8B030D-6E8A-4147-A177-3AD203B41FA5}">
                      <a16:colId xmlns:a16="http://schemas.microsoft.com/office/drawing/2014/main" val="1828226951"/>
                    </a:ext>
                  </a:extLst>
                </a:gridCol>
              </a:tblGrid>
              <a:tr h="370840">
                <a:tc>
                  <a:txBody>
                    <a:bodyPr/>
                    <a:lstStyle/>
                    <a:p>
                      <a:r>
                        <a:rPr kumimoji="1" lang="ja-JP" altLang="en-US" sz="1400" dirty="0" smtClean="0"/>
                        <a:t>１．パートナー：</a:t>
                      </a:r>
                      <a:endParaRPr kumimoji="1" lang="ja-JP" altLang="en-US" sz="1400" dirty="0"/>
                    </a:p>
                  </a:txBody>
                  <a:tcPr/>
                </a:tc>
                <a:tc>
                  <a:txBody>
                    <a:bodyPr/>
                    <a:lstStyle/>
                    <a:p>
                      <a:r>
                        <a:rPr lang="ja-JP" altLang="en-US" sz="1050" i="1" dirty="0" smtClean="0"/>
                        <a:t>当該実証事業を行う上で不可欠となる</a:t>
                      </a:r>
                      <a:r>
                        <a:rPr lang="en-US" altLang="ja-JP" sz="1050" i="1" dirty="0" smtClean="0"/>
                        <a:t>ASEAN</a:t>
                      </a:r>
                      <a:r>
                        <a:rPr lang="ja-JP" altLang="en-US" sz="1050" i="1" dirty="0" smtClean="0"/>
                        <a:t>の連携企業の機能・役割。その他、外部に委託（アウトソース）される活動や、外部から調達されるリソース（ビジネスモデルを効果的に機能させるネットワーク）。</a:t>
                      </a:r>
                      <a:endParaRPr kumimoji="1" lang="ja-JP" altLang="en-US" sz="1050" i="1" dirty="0"/>
                    </a:p>
                  </a:txBody>
                  <a:tcPr/>
                </a:tc>
                <a:extLst>
                  <a:ext uri="{0D108BD9-81ED-4DB2-BD59-A6C34878D82A}">
                    <a16:rowId xmlns:a16="http://schemas.microsoft.com/office/drawing/2014/main" val="465931728"/>
                  </a:ext>
                </a:extLst>
              </a:tr>
              <a:tr h="370840">
                <a:tc>
                  <a:txBody>
                    <a:bodyPr/>
                    <a:lstStyle/>
                    <a:p>
                      <a:r>
                        <a:rPr kumimoji="1" lang="ja-JP" altLang="en-US" sz="1400" dirty="0" smtClean="0"/>
                        <a:t>２．主な活動：</a:t>
                      </a:r>
                      <a:endParaRPr kumimoji="1" lang="ja-JP" altLang="en-US" sz="1400" dirty="0"/>
                    </a:p>
                  </a:txBody>
                  <a:tcPr/>
                </a:tc>
                <a:tc>
                  <a:txBody>
                    <a:bodyPr/>
                    <a:lstStyle/>
                    <a:p>
                      <a:r>
                        <a:rPr kumimoji="1" lang="ja-JP" altLang="en-US" sz="1050" i="1" dirty="0" smtClean="0"/>
                        <a:t>ビジネスモデルが機能するように組織が取り組まなければならない活動（</a:t>
                      </a:r>
                      <a:r>
                        <a:rPr kumimoji="1" lang="en-US" altLang="ja-JP" sz="1050" i="1" dirty="0" smtClean="0"/>
                        <a:t>ex</a:t>
                      </a:r>
                      <a:r>
                        <a:rPr kumimoji="1" lang="ja-JP" altLang="en-US" sz="1050" i="1" dirty="0" smtClean="0"/>
                        <a:t>：製造、問題解決、プラットフォーム構築等）</a:t>
                      </a:r>
                      <a:endParaRPr kumimoji="1" lang="ja-JP" altLang="en-US" sz="1050" i="1" dirty="0"/>
                    </a:p>
                  </a:txBody>
                  <a:tcPr/>
                </a:tc>
                <a:extLst>
                  <a:ext uri="{0D108BD9-81ED-4DB2-BD59-A6C34878D82A}">
                    <a16:rowId xmlns:a16="http://schemas.microsoft.com/office/drawing/2014/main" val="872281976"/>
                  </a:ext>
                </a:extLst>
              </a:tr>
              <a:tr h="370840">
                <a:tc>
                  <a:txBody>
                    <a:bodyPr/>
                    <a:lstStyle/>
                    <a:p>
                      <a:r>
                        <a:rPr kumimoji="1" lang="ja-JP" altLang="en-US" sz="1400" dirty="0" smtClean="0"/>
                        <a:t>３．主なリソース</a:t>
                      </a:r>
                      <a:endParaRPr kumimoji="1" lang="ja-JP" altLang="en-US" sz="1400" dirty="0"/>
                    </a:p>
                  </a:txBody>
                  <a:tcPr/>
                </a:tc>
                <a:tc>
                  <a:txBody>
                    <a:bodyPr/>
                    <a:lstStyle/>
                    <a:p>
                      <a:r>
                        <a:rPr lang="ja-JP" altLang="en-US" sz="1050" i="1" dirty="0" smtClean="0"/>
                        <a:t>価値提案に必要となる資源（リソース：ヒト、モノ、知的財産、財務）</a:t>
                      </a:r>
                      <a:endParaRPr kumimoji="1" lang="ja-JP" altLang="en-US" sz="1050" i="1" dirty="0"/>
                    </a:p>
                  </a:txBody>
                  <a:tcPr/>
                </a:tc>
                <a:extLst>
                  <a:ext uri="{0D108BD9-81ED-4DB2-BD59-A6C34878D82A}">
                    <a16:rowId xmlns:a16="http://schemas.microsoft.com/office/drawing/2014/main" val="4224177017"/>
                  </a:ext>
                </a:extLst>
              </a:tr>
              <a:tr h="370840">
                <a:tc>
                  <a:txBody>
                    <a:bodyPr/>
                    <a:lstStyle/>
                    <a:p>
                      <a:r>
                        <a:rPr kumimoji="1" lang="ja-JP" altLang="en-US" sz="1400" dirty="0" smtClean="0"/>
                        <a:t>４．価値提案</a:t>
                      </a:r>
                      <a:endParaRPr kumimoji="1" lang="ja-JP" altLang="en-US" sz="1400" dirty="0"/>
                    </a:p>
                  </a:txBody>
                  <a:tcPr/>
                </a:tc>
                <a:tc>
                  <a:txBody>
                    <a:bodyPr/>
                    <a:lstStyle/>
                    <a:p>
                      <a:r>
                        <a:rPr lang="ja-JP" altLang="en-US" sz="1050" i="1" dirty="0" smtClean="0"/>
                        <a:t>当該実証事業を行った結果として顧客の抱えるどのような問題を解決し、ニーズを満たすことになるのか</a:t>
                      </a:r>
                      <a:endParaRPr lang="en-US" altLang="ja-JP" sz="1050" i="1" dirty="0" smtClean="0"/>
                    </a:p>
                    <a:p>
                      <a:r>
                        <a:rPr kumimoji="1" lang="ja-JP" altLang="en-US" sz="1050" i="1" dirty="0" smtClean="0"/>
                        <a:t>（</a:t>
                      </a:r>
                      <a:r>
                        <a:rPr kumimoji="1" lang="en-US" altLang="ja-JP" sz="1050" i="1" dirty="0" smtClean="0"/>
                        <a:t>ex</a:t>
                      </a:r>
                      <a:r>
                        <a:rPr kumimoji="1" lang="ja-JP" altLang="en-US" sz="1050" i="1" dirty="0" smtClean="0"/>
                        <a:t>：コスト削減、リスク低減、環境改善等）</a:t>
                      </a:r>
                      <a:endParaRPr kumimoji="1" lang="ja-JP" altLang="en-US" sz="1050" i="1" dirty="0"/>
                    </a:p>
                  </a:txBody>
                  <a:tcPr/>
                </a:tc>
                <a:extLst>
                  <a:ext uri="{0D108BD9-81ED-4DB2-BD59-A6C34878D82A}">
                    <a16:rowId xmlns:a16="http://schemas.microsoft.com/office/drawing/2014/main" val="4261470347"/>
                  </a:ext>
                </a:extLst>
              </a:tr>
              <a:tr h="370840">
                <a:tc>
                  <a:txBody>
                    <a:bodyPr/>
                    <a:lstStyle/>
                    <a:p>
                      <a:r>
                        <a:rPr kumimoji="1" lang="ja-JP" altLang="en-US" sz="1400" dirty="0" smtClean="0">
                          <a:solidFill>
                            <a:schemeClr val="tx1"/>
                          </a:solidFill>
                        </a:rPr>
                        <a:t>５．顧客との関係性：</a:t>
                      </a:r>
                      <a:endParaRPr kumimoji="1" lang="ja-JP" altLang="en-US" sz="1400" dirty="0">
                        <a:solidFill>
                          <a:schemeClr val="tx1"/>
                        </a:solidFill>
                      </a:endParaRPr>
                    </a:p>
                  </a:txBody>
                  <a:tcPr/>
                </a:tc>
                <a:tc>
                  <a:txBody>
                    <a:bodyPr/>
                    <a:lstStyle/>
                    <a:p>
                      <a:r>
                        <a:rPr lang="ja-JP" altLang="en-US" sz="1050" i="1" dirty="0" smtClean="0"/>
                        <a:t>顧客との関係性を構築、維持、展開するための様々な仕組み</a:t>
                      </a:r>
                      <a:endParaRPr lang="en-US" altLang="ja-JP" sz="1050" i="1" dirty="0" smtClean="0"/>
                    </a:p>
                    <a:p>
                      <a:r>
                        <a:rPr kumimoji="1" lang="ja-JP" altLang="en-US" sz="1050" i="1" dirty="0" smtClean="0"/>
                        <a:t>（</a:t>
                      </a:r>
                      <a:r>
                        <a:rPr kumimoji="1" lang="en-US" altLang="ja-JP" sz="1050" i="1" dirty="0" smtClean="0"/>
                        <a:t>ex</a:t>
                      </a:r>
                      <a:r>
                        <a:rPr kumimoji="1" lang="ja-JP" altLang="en-US" sz="1050" i="1" dirty="0" smtClean="0"/>
                        <a:t>：パーソナルアシスタンス、自動サービス等）</a:t>
                      </a:r>
                      <a:endParaRPr kumimoji="1" lang="ja-JP" altLang="en-US" sz="1050" i="1" dirty="0"/>
                    </a:p>
                  </a:txBody>
                  <a:tcPr/>
                </a:tc>
                <a:extLst>
                  <a:ext uri="{0D108BD9-81ED-4DB2-BD59-A6C34878D82A}">
                    <a16:rowId xmlns:a16="http://schemas.microsoft.com/office/drawing/2014/main" val="1279984966"/>
                  </a:ext>
                </a:extLst>
              </a:tr>
              <a:tr h="370840">
                <a:tc>
                  <a:txBody>
                    <a:bodyPr/>
                    <a:lstStyle/>
                    <a:p>
                      <a:r>
                        <a:rPr kumimoji="1" lang="ja-JP" altLang="en-US" sz="1400" dirty="0" smtClean="0">
                          <a:solidFill>
                            <a:schemeClr val="tx1"/>
                          </a:solidFill>
                        </a:rPr>
                        <a:t>６．チャネル：</a:t>
                      </a:r>
                      <a:endParaRPr kumimoji="1" lang="ja-JP" altLang="en-US" sz="1400" dirty="0">
                        <a:solidFill>
                          <a:schemeClr val="tx1"/>
                        </a:solidFill>
                      </a:endParaRPr>
                    </a:p>
                  </a:txBody>
                  <a:tcPr/>
                </a:tc>
                <a:tc>
                  <a:txBody>
                    <a:bodyPr/>
                    <a:lstStyle/>
                    <a:p>
                      <a:r>
                        <a:rPr lang="ja-JP" altLang="en-US" sz="1050" i="1" dirty="0" smtClean="0"/>
                        <a:t>顧客の求める価値を提供していることを告知する方法、その価値を届ける様々なルート。どのチャネルを通じて顧客セグメントにリーチしたいか。</a:t>
                      </a:r>
                      <a:endParaRPr kumimoji="1" lang="ja-JP" altLang="en-US" sz="1050" i="1" dirty="0"/>
                    </a:p>
                  </a:txBody>
                  <a:tcPr/>
                </a:tc>
                <a:extLst>
                  <a:ext uri="{0D108BD9-81ED-4DB2-BD59-A6C34878D82A}">
                    <a16:rowId xmlns:a16="http://schemas.microsoft.com/office/drawing/2014/main" val="2921392058"/>
                  </a:ext>
                </a:extLst>
              </a:tr>
              <a:tr h="370840">
                <a:tc>
                  <a:txBody>
                    <a:bodyPr/>
                    <a:lstStyle/>
                    <a:p>
                      <a:r>
                        <a:rPr kumimoji="1" lang="ja-JP" altLang="en-US" sz="1400" dirty="0" smtClean="0"/>
                        <a:t>７．顧客セグメント：</a:t>
                      </a:r>
                      <a:endParaRPr kumimoji="1" lang="ja-JP" altLang="en-US" sz="1400" dirty="0"/>
                    </a:p>
                  </a:txBody>
                  <a:tcPr/>
                </a:tc>
                <a:tc>
                  <a:txBody>
                    <a:bodyPr/>
                    <a:lstStyle/>
                    <a:p>
                      <a:r>
                        <a:rPr lang="ja-JP" altLang="en-US" sz="1050" i="1" dirty="0" smtClean="0"/>
                        <a:t>当該実証事業により価値を届ける相手：人、他の組織</a:t>
                      </a:r>
                      <a:endParaRPr kumimoji="1" lang="ja-JP" altLang="en-US" sz="1050" i="1" dirty="0"/>
                    </a:p>
                  </a:txBody>
                  <a:tcPr/>
                </a:tc>
                <a:extLst>
                  <a:ext uri="{0D108BD9-81ED-4DB2-BD59-A6C34878D82A}">
                    <a16:rowId xmlns:a16="http://schemas.microsoft.com/office/drawing/2014/main" val="3691470633"/>
                  </a:ext>
                </a:extLst>
              </a:tr>
              <a:tr h="370840">
                <a:tc>
                  <a:txBody>
                    <a:bodyPr/>
                    <a:lstStyle/>
                    <a:p>
                      <a:r>
                        <a:rPr kumimoji="1" lang="ja-JP" altLang="en-US" sz="1400" dirty="0" smtClean="0"/>
                        <a:t>８．コスト構造</a:t>
                      </a:r>
                      <a:endParaRPr kumimoji="1" lang="ja-JP" altLang="en-US" sz="1400" dirty="0"/>
                    </a:p>
                  </a:txBody>
                  <a:tcPr/>
                </a:tc>
                <a:tc>
                  <a:txBody>
                    <a:bodyPr/>
                    <a:lstStyle/>
                    <a:p>
                      <a:r>
                        <a:rPr lang="ja-JP" altLang="en-US" sz="1050" i="1" dirty="0" smtClean="0"/>
                        <a:t>キーリソースを調達し、キーアクティビティを行い、キーパートナーと働くために支払うコスト</a:t>
                      </a:r>
                      <a:endParaRPr kumimoji="1" lang="ja-JP" altLang="en-US" sz="1050" i="1" dirty="0"/>
                    </a:p>
                  </a:txBody>
                  <a:tcPr/>
                </a:tc>
                <a:extLst>
                  <a:ext uri="{0D108BD9-81ED-4DB2-BD59-A6C34878D82A}">
                    <a16:rowId xmlns:a16="http://schemas.microsoft.com/office/drawing/2014/main" val="1820586703"/>
                  </a:ext>
                </a:extLst>
              </a:tr>
              <a:tr h="370840">
                <a:tc>
                  <a:txBody>
                    <a:bodyPr/>
                    <a:lstStyle/>
                    <a:p>
                      <a:r>
                        <a:rPr kumimoji="1" lang="ja-JP" altLang="en-US" sz="1400" dirty="0" smtClean="0">
                          <a:solidFill>
                            <a:schemeClr val="tx1"/>
                          </a:solidFill>
                        </a:rPr>
                        <a:t>９．収益の源泉</a:t>
                      </a:r>
                      <a:endParaRPr kumimoji="1" lang="ja-JP" altLang="en-US" sz="1400" dirty="0">
                        <a:solidFill>
                          <a:schemeClr val="tx1"/>
                        </a:solidFill>
                      </a:endParaRPr>
                    </a:p>
                  </a:txBody>
                  <a:tcPr/>
                </a:tc>
                <a:tc>
                  <a:txBody>
                    <a:bodyPr/>
                    <a:lstStyle/>
                    <a:p>
                      <a:r>
                        <a:rPr lang="ja-JP" altLang="en-US" sz="1050" i="1" dirty="0" smtClean="0"/>
                        <a:t>顧客に、与える価値が届けられる際、支払われるお金（</a:t>
                      </a:r>
                      <a:r>
                        <a:rPr lang="en-US" altLang="ja-JP" sz="1050" i="1" dirty="0" smtClean="0"/>
                        <a:t>ex</a:t>
                      </a:r>
                      <a:r>
                        <a:rPr lang="ja-JP" altLang="en-US" sz="1050" i="1" dirty="0" smtClean="0"/>
                        <a:t>：資産価値のある商品・サービスの販売、使用料、ライセンス等）</a:t>
                      </a:r>
                      <a:endParaRPr lang="en-US" altLang="ja-JP" sz="1050" i="1" dirty="0" smtClean="0"/>
                    </a:p>
                  </a:txBody>
                  <a:tcPr/>
                </a:tc>
                <a:extLst>
                  <a:ext uri="{0D108BD9-81ED-4DB2-BD59-A6C34878D82A}">
                    <a16:rowId xmlns:a16="http://schemas.microsoft.com/office/drawing/2014/main" val="3908657135"/>
                  </a:ext>
                </a:extLst>
              </a:tr>
            </a:tbl>
          </a:graphicData>
        </a:graphic>
      </p:graphicFrame>
      <p:sp>
        <p:nvSpPr>
          <p:cNvPr id="13" name="テキスト ボックス 12"/>
          <p:cNvSpPr txBox="1"/>
          <p:nvPr/>
        </p:nvSpPr>
        <p:spPr>
          <a:xfrm>
            <a:off x="457200" y="1151366"/>
            <a:ext cx="5262979" cy="461665"/>
          </a:xfrm>
          <a:prstGeom prst="rect">
            <a:avLst/>
          </a:prstGeom>
          <a:noFill/>
        </p:spPr>
        <p:txBody>
          <a:bodyPr wrap="none" rtlCol="0">
            <a:spAutoFit/>
          </a:bodyPr>
          <a:lstStyle/>
          <a:p>
            <a:r>
              <a:rPr kumimoji="1" lang="en-US" altLang="ja-JP" sz="1200" dirty="0"/>
              <a:t>※</a:t>
            </a:r>
            <a:r>
              <a:rPr kumimoji="1" lang="ja-JP" altLang="en-US" sz="1200" dirty="0"/>
              <a:t>既に始動しているビジネスの場合は、「現状」と</a:t>
            </a:r>
            <a:endParaRPr kumimoji="1" lang="en-US" altLang="ja-JP" sz="1200" dirty="0"/>
          </a:p>
          <a:p>
            <a:r>
              <a:rPr kumimoji="1" lang="ja-JP" altLang="en-US" sz="1200" dirty="0"/>
              <a:t>「実証によって実現する内容</a:t>
            </a:r>
            <a:r>
              <a:rPr kumimoji="1" lang="ja-JP" altLang="en-US" sz="1200" dirty="0" smtClean="0"/>
              <a:t>」とが分かるような書き方にしてください。</a:t>
            </a:r>
            <a:endParaRPr kumimoji="1" lang="en-US" altLang="ja-JP" sz="1200" dirty="0"/>
          </a:p>
        </p:txBody>
      </p:sp>
      <p:sp>
        <p:nvSpPr>
          <p:cNvPr id="5" name="テキスト ボックス 4"/>
          <p:cNvSpPr txBox="1"/>
          <p:nvPr/>
        </p:nvSpPr>
        <p:spPr>
          <a:xfrm>
            <a:off x="7332452" y="250165"/>
            <a:ext cx="1454244" cy="261610"/>
          </a:xfrm>
          <a:prstGeom prst="rect">
            <a:avLst/>
          </a:prstGeom>
          <a:noFill/>
        </p:spPr>
        <p:txBody>
          <a:bodyPr wrap="none" rtlCol="0">
            <a:spAutoFit/>
          </a:bodyPr>
          <a:lstStyle/>
          <a:p>
            <a:r>
              <a:rPr kumimoji="1" lang="ja-JP" altLang="en-US" sz="1100" dirty="0" smtClean="0"/>
              <a:t>別紙作成イメージ①</a:t>
            </a:r>
            <a:endParaRPr kumimoji="1" lang="ja-JP" altLang="en-US" sz="1100" dirty="0"/>
          </a:p>
        </p:txBody>
      </p:sp>
    </p:spTree>
    <p:extLst>
      <p:ext uri="{BB962C8B-B14F-4D97-AF65-F5344CB8AC3E}">
        <p14:creationId xmlns:p14="http://schemas.microsoft.com/office/powerpoint/2010/main" val="11916827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327</Words>
  <Application>Microsoft Office PowerPoint</Application>
  <PresentationFormat>画面に合わせる (4:3)</PresentationFormat>
  <Paragraphs>23</Paragraphs>
  <Slides>1</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游ゴシック</vt:lpstr>
      <vt:lpstr>游ゴシック Light</vt:lpstr>
      <vt:lpstr>Arial</vt:lpstr>
      <vt:lpstr>Calibri</vt:lpstr>
      <vt:lpstr>Calibri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2017-09-04T05:00:23Z</dcterms:created>
  <dcterms:modified xsi:type="dcterms:W3CDTF">2017-09-04T05:00:40Z</dcterms:modified>
</cp:coreProperties>
</file>